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5" r:id="rId2"/>
    <p:sldId id="257" r:id="rId3"/>
    <p:sldId id="279" r:id="rId4"/>
    <p:sldId id="273" r:id="rId5"/>
    <p:sldId id="274" r:id="rId6"/>
    <p:sldId id="275" r:id="rId7"/>
    <p:sldId id="270" r:id="rId8"/>
    <p:sldId id="276" r:id="rId9"/>
    <p:sldId id="277" r:id="rId10"/>
    <p:sldId id="278" r:id="rId11"/>
    <p:sldId id="266" r:id="rId12"/>
    <p:sldId id="271" r:id="rId13"/>
    <p:sldId id="269" r:id="rId14"/>
    <p:sldId id="272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E98"/>
    <a:srgbClr val="FF9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66863" autoAdjust="0"/>
  </p:normalViewPr>
  <p:slideViewPr>
    <p:cSldViewPr snapToGrid="0" snapToObjects="1">
      <p:cViewPr varScale="1">
        <p:scale>
          <a:sx n="38" d="100"/>
          <a:sy n="38" d="100"/>
        </p:scale>
        <p:origin x="19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Initial Records: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Patient Age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Chief Complaint</a:t>
            </a:r>
          </a:p>
          <a:p>
            <a:r>
              <a:rPr lang="en-US" dirty="0"/>
              <a:t>Facial Photos</a:t>
            </a:r>
          </a:p>
          <a:p>
            <a:r>
              <a:rPr lang="en-US" dirty="0"/>
              <a:t>Intraoral Photos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Dental Models</a:t>
            </a:r>
          </a:p>
          <a:p>
            <a:r>
              <a:rPr lang="en-US" dirty="0"/>
              <a:t>Lateral Cephalometric Radiograph and Tracing</a:t>
            </a:r>
          </a:p>
          <a:p>
            <a:r>
              <a:rPr lang="en-US" dirty="0" err="1"/>
              <a:t>Panorex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41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 Photos</a:t>
            </a:r>
          </a:p>
          <a:p>
            <a:endParaRPr lang="en-US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Patient Age</a:t>
            </a:r>
          </a:p>
          <a:p>
            <a:r>
              <a:rPr lang="en-US" dirty="0"/>
              <a:t>Facial Photos</a:t>
            </a:r>
          </a:p>
          <a:p>
            <a:r>
              <a:rPr lang="en-US" dirty="0"/>
              <a:t>Intraoral Photos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Dental Models</a:t>
            </a:r>
          </a:p>
          <a:p>
            <a:r>
              <a:rPr lang="en-US" dirty="0"/>
              <a:t>Lateral Cephalometric Radiograph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Cephalometric Superimposition</a:t>
            </a:r>
          </a:p>
          <a:p>
            <a:r>
              <a:rPr lang="en-US" dirty="0" err="1"/>
              <a:t>Panorex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49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Cast Radiograph Evaluation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C-R Eval Score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15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Case Management 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70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Discrepancy Index</a:t>
            </a:r>
          </a:p>
          <a:p>
            <a:r>
              <a:rPr lang="en-US" dirty="0"/>
              <a:t>Total DI Score</a:t>
            </a:r>
          </a:p>
        </p:txBody>
      </p:sp>
    </p:spTree>
    <p:extLst>
      <p:ext uri="{BB962C8B-B14F-4D97-AF65-F5344CB8AC3E}">
        <p14:creationId xmlns:p14="http://schemas.microsoft.com/office/powerpoint/2010/main" val="3994660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Domain 1: Data Gathering and Diagnosis</a:t>
            </a:r>
          </a:p>
        </p:txBody>
      </p:sp>
    </p:spTree>
    <p:extLst>
      <p:ext uri="{BB962C8B-B14F-4D97-AF65-F5344CB8AC3E}">
        <p14:creationId xmlns:p14="http://schemas.microsoft.com/office/powerpoint/2010/main" val="3544660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Skeletal Problems</a:t>
            </a:r>
          </a:p>
          <a:p>
            <a:r>
              <a:rPr lang="en-US" dirty="0"/>
              <a:t>Dental Problems</a:t>
            </a:r>
          </a:p>
          <a:p>
            <a:r>
              <a:rPr lang="en-US" dirty="0"/>
              <a:t>Soft Tissue/Facial Problems</a:t>
            </a:r>
          </a:p>
        </p:txBody>
      </p:sp>
    </p:spTree>
    <p:extLst>
      <p:ext uri="{BB962C8B-B14F-4D97-AF65-F5344CB8AC3E}">
        <p14:creationId xmlns:p14="http://schemas.microsoft.com/office/powerpoint/2010/main" val="1125386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Domain 2: Treatment Objectives and Planning</a:t>
            </a:r>
          </a:p>
        </p:txBody>
      </p:sp>
    </p:spTree>
    <p:extLst>
      <p:ext uri="{BB962C8B-B14F-4D97-AF65-F5344CB8AC3E}">
        <p14:creationId xmlns:p14="http://schemas.microsoft.com/office/powerpoint/2010/main" val="1027599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Primary Treatment Plan (with Alternatives if applicable)</a:t>
            </a:r>
          </a:p>
        </p:txBody>
      </p:sp>
    </p:spTree>
    <p:extLst>
      <p:ext uri="{BB962C8B-B14F-4D97-AF65-F5344CB8AC3E}">
        <p14:creationId xmlns:p14="http://schemas.microsoft.com/office/powerpoint/2010/main" val="3734717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Domain 3: Treatment Implementation and Management</a:t>
            </a:r>
          </a:p>
        </p:txBody>
      </p:sp>
    </p:spTree>
    <p:extLst>
      <p:ext uri="{BB962C8B-B14F-4D97-AF65-F5344CB8AC3E}">
        <p14:creationId xmlns:p14="http://schemas.microsoft.com/office/powerpoint/2010/main" val="1304530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  <a:p>
            <a:endParaRPr lang="en-US" dirty="0"/>
          </a:p>
          <a:p>
            <a:r>
              <a:rPr lang="en-US" dirty="0"/>
              <a:t>Interim Photos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Patient Age</a:t>
            </a:r>
          </a:p>
          <a:p>
            <a:r>
              <a:rPr lang="en-US" dirty="0"/>
              <a:t>Facial Photos</a:t>
            </a:r>
          </a:p>
          <a:p>
            <a:r>
              <a:rPr lang="en-US" dirty="0"/>
              <a:t>Intraoral Photos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Dental Models</a:t>
            </a:r>
          </a:p>
          <a:p>
            <a:r>
              <a:rPr lang="en-US" dirty="0"/>
              <a:t>Lateral Cephalometric Radiograph and Tracing</a:t>
            </a:r>
          </a:p>
          <a:p>
            <a:r>
              <a:rPr lang="en-US" dirty="0" err="1"/>
              <a:t>Panorex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38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Domain 4: Critical Analysis and Outcomes Assessment</a:t>
            </a:r>
          </a:p>
        </p:txBody>
      </p:sp>
    </p:spTree>
    <p:extLst>
      <p:ext uri="{BB962C8B-B14F-4D97-AF65-F5344CB8AC3E}">
        <p14:creationId xmlns:p14="http://schemas.microsoft.com/office/powerpoint/2010/main" val="89892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ABO_Slide_C-05-05.png" descr="ABO_Slide_C-05-05.png">
            <a:extLst>
              <a:ext uri="{FF2B5EF4-FFF2-40B4-BE49-F238E27FC236}">
                <a16:creationId xmlns:a16="http://schemas.microsoft.com/office/drawing/2014/main" id="{EBF40920-A874-5148-B882-83B5EB8C72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2438005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ABO_Slide-06.png" descr="ABO_Slide-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" y="-1"/>
            <a:ext cx="24374974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E63FF8-8813-9C90-C8B2-D61DC46F4489}"/>
              </a:ext>
            </a:extLst>
          </p:cNvPr>
          <p:cNvSpPr txBox="1"/>
          <p:nvPr/>
        </p:nvSpPr>
        <p:spPr>
          <a:xfrm>
            <a:off x="4999892" y="5283209"/>
            <a:ext cx="14384216" cy="3149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Case ID #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Date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92CB21-F403-E426-9D45-1861AC57D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596012"/>
              </p:ext>
            </p:extLst>
          </p:nvPr>
        </p:nvGraphicFramePr>
        <p:xfrm>
          <a:off x="3422650" y="2558458"/>
          <a:ext cx="17538700" cy="7195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8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0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3061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 ABO Clinical Exam Domains	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Weighted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663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1. Data Gathering and Diagnosis		</a:t>
                      </a:r>
                    </a:p>
                    <a:p>
                      <a:pPr algn="ctr"/>
                      <a:endParaRPr lang="en-US" sz="4400" b="1" dirty="0">
                        <a:solidFill>
                          <a:srgbClr val="145E98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25%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663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2. Treatment Objectives and Planning				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25%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6634">
                <a:tc>
                  <a:txBody>
                    <a:bodyPr/>
                    <a:lstStyle/>
                    <a:p>
                      <a:pPr algn="l"/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3. Treatment Implementation and Management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25%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2178">
                <a:tc>
                  <a:txBody>
                    <a:bodyPr/>
                    <a:lstStyle/>
                    <a:p>
                      <a:pPr algn="l"/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4. Critical Analysis and Outcomes Assessment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25%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Graphic 2" descr="Checkmark with solid fill">
            <a:extLst>
              <a:ext uri="{FF2B5EF4-FFF2-40B4-BE49-F238E27FC236}">
                <a16:creationId xmlns:a16="http://schemas.microsoft.com/office/drawing/2014/main" id="{40919E74-4250-CF76-175B-43F138A84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23000" y="8121627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0698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03563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CAFB7B-273D-5B5D-275F-E843E47D2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581" y="177800"/>
            <a:ext cx="9168837" cy="1183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593826-272A-412D-AD76-144CAC5997C8}"/>
              </a:ext>
            </a:extLst>
          </p:cNvPr>
          <p:cNvSpPr txBox="1"/>
          <p:nvPr/>
        </p:nvSpPr>
        <p:spPr>
          <a:xfrm>
            <a:off x="9982200" y="1605486"/>
            <a:ext cx="1422400" cy="595035"/>
          </a:xfrm>
          <a:prstGeom prst="rect">
            <a:avLst/>
          </a:prstGeom>
          <a:solidFill>
            <a:schemeClr val="tx1"/>
          </a:solidFill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bg1"/>
                </a:solidFill>
              </a:rPr>
              <a:t>0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5683430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E3BC09-5FDF-1F91-96D5-E126F5C24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351" y="411162"/>
            <a:ext cx="12067297" cy="1137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1861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3549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C0ADFE-83B9-A753-F488-8B7D8B38D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599" y="517681"/>
            <a:ext cx="8686801" cy="112498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5B168B-161F-1F62-81CD-E6362831FE98}"/>
              </a:ext>
            </a:extLst>
          </p:cNvPr>
          <p:cNvSpPr txBox="1"/>
          <p:nvPr/>
        </p:nvSpPr>
        <p:spPr>
          <a:xfrm>
            <a:off x="10134600" y="1645532"/>
            <a:ext cx="1422400" cy="656590"/>
          </a:xfrm>
          <a:prstGeom prst="rect">
            <a:avLst/>
          </a:prstGeom>
          <a:solidFill>
            <a:schemeClr val="tx1"/>
          </a:solidFill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bg1"/>
                </a:solidFill>
              </a:rPr>
              <a:t>0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9381639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779A66-0035-7825-DFB7-FE577807B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784015"/>
              </p:ext>
            </p:extLst>
          </p:nvPr>
        </p:nvGraphicFramePr>
        <p:xfrm>
          <a:off x="3422650" y="2558458"/>
          <a:ext cx="17538700" cy="7423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8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0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8342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ABO Clinical Exam Domains	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Weighted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11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1. Data Gathering and Diagnosis		</a:t>
                      </a:r>
                    </a:p>
                    <a:p>
                      <a:pPr algn="ctr"/>
                      <a:endParaRPr lang="en-US" sz="4400" b="1" dirty="0">
                        <a:solidFill>
                          <a:srgbClr val="145E98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25%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11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2. Treatment Objectives and Planning				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25%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4112">
                <a:tc>
                  <a:txBody>
                    <a:bodyPr/>
                    <a:lstStyle/>
                    <a:p>
                      <a:pPr algn="l"/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3. Treatment Implementation and Management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25%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3064">
                <a:tc>
                  <a:txBody>
                    <a:bodyPr/>
                    <a:lstStyle/>
                    <a:p>
                      <a:pPr algn="l"/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4. Critical Analysis and Outcomes Assessment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25%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B3BC0820-BF46-A829-FE69-B909F6699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48400" y="36576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2609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87234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69F6FA-F4F2-A507-7DFD-BF2EDD9E5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404223"/>
              </p:ext>
            </p:extLst>
          </p:nvPr>
        </p:nvGraphicFramePr>
        <p:xfrm>
          <a:off x="3422650" y="2558458"/>
          <a:ext cx="17538700" cy="7398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8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0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8342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 ABO Clinical Exam Domains	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Weighted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11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1. Data Gathering and Diagnosis		</a:t>
                      </a:r>
                    </a:p>
                    <a:p>
                      <a:pPr algn="ctr"/>
                      <a:endParaRPr lang="en-US" sz="4400" b="1" dirty="0">
                        <a:solidFill>
                          <a:srgbClr val="145E98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25%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11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2. Treatment Objectives and Planning				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25%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4112">
                <a:tc>
                  <a:txBody>
                    <a:bodyPr/>
                    <a:lstStyle/>
                    <a:p>
                      <a:pPr algn="l"/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3. Treatment Implementation and Management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25%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7664">
                <a:tc>
                  <a:txBody>
                    <a:bodyPr/>
                    <a:lstStyle/>
                    <a:p>
                      <a:pPr algn="l"/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4. Critical Analysis and Outcomes Assessment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25%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Graphic 2" descr="Checkmark with solid fill">
            <a:extLst>
              <a:ext uri="{FF2B5EF4-FFF2-40B4-BE49-F238E27FC236}">
                <a16:creationId xmlns:a16="http://schemas.microsoft.com/office/drawing/2014/main" id="{0D3AC193-86A0-3525-3627-D06AEAFCF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48400" y="5340042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9315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98593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B8D494-FBAA-3CDD-00C9-E9A6246D70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295635"/>
              </p:ext>
            </p:extLst>
          </p:nvPr>
        </p:nvGraphicFramePr>
        <p:xfrm>
          <a:off x="3422650" y="2558458"/>
          <a:ext cx="17538700" cy="7296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8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0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8342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 ABO Clinical Exam Domains	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Weighted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11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1. Data Gathering and Diagnosis		</a:t>
                      </a:r>
                    </a:p>
                    <a:p>
                      <a:pPr algn="ctr"/>
                      <a:endParaRPr lang="en-US" sz="4400" b="1" dirty="0">
                        <a:solidFill>
                          <a:srgbClr val="145E98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25%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11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2. Treatment Objectives and Planning				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25%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4112">
                <a:tc>
                  <a:txBody>
                    <a:bodyPr/>
                    <a:lstStyle/>
                    <a:p>
                      <a:pPr algn="l"/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3. Treatment Implementation and Management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25%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6064">
                <a:tc>
                  <a:txBody>
                    <a:bodyPr/>
                    <a:lstStyle/>
                    <a:p>
                      <a:pPr algn="l"/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4. Critical Analysis and Outcomes Assessment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145E98"/>
                          </a:solidFill>
                          <a:latin typeface="Calibri" pitchFamily="34" charset="0"/>
                        </a:rPr>
                        <a:t>25%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Graphic 2" descr="Checkmark with solid fill">
            <a:extLst>
              <a:ext uri="{FF2B5EF4-FFF2-40B4-BE49-F238E27FC236}">
                <a16:creationId xmlns:a16="http://schemas.microsoft.com/office/drawing/2014/main" id="{7BF36ADD-769D-EDDA-5177-476D0475D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48400" y="68580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0024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58559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308</Words>
  <Application>Microsoft Office PowerPoint</Application>
  <PresentationFormat>Custom</PresentationFormat>
  <Paragraphs>86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Helvetica Neue</vt:lpstr>
      <vt:lpstr>Helvetica Neue Light</vt:lpstr>
      <vt:lpstr>Helvetica Neue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Leading The Specialty</dc:title>
  <dc:creator>Marc Abel</dc:creator>
  <cp:lastModifiedBy>Carole Newport</cp:lastModifiedBy>
  <cp:revision>39</cp:revision>
  <dcterms:modified xsi:type="dcterms:W3CDTF">2023-09-27T00:52:21Z</dcterms:modified>
</cp:coreProperties>
</file>